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3"/>
  </p:sldMasterIdLst>
  <p:notesMasterIdLst>
    <p:notesMasterId r:id="rId29"/>
  </p:notesMasterIdLst>
  <p:handoutMasterIdLst>
    <p:handoutMasterId r:id="rId30"/>
  </p:handoutMasterIdLst>
  <p:sldIdLst>
    <p:sldId id="298" r:id="rId4"/>
    <p:sldId id="338" r:id="rId5"/>
    <p:sldId id="334" r:id="rId6"/>
    <p:sldId id="336" r:id="rId7"/>
    <p:sldId id="337" r:id="rId8"/>
    <p:sldId id="339" r:id="rId9"/>
    <p:sldId id="340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60" r:id="rId27"/>
    <p:sldId id="33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2D7"/>
    <a:srgbClr val="FFFFFF"/>
    <a:srgbClr val="FFAFA4"/>
    <a:srgbClr val="F2ACA9"/>
    <a:srgbClr val="FFB3A6"/>
    <a:srgbClr val="C8A5B1"/>
    <a:srgbClr val="F3DF9B"/>
    <a:srgbClr val="E6D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15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ve\Downloads\AtliQ_div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ve\Downloads\AtliQ_div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ve\Downloads\AtliQ_div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chemeClr val="bg1"/>
                </a:solidFill>
              </a:rPr>
              <a:t> Products count by Segment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'AtliQ yoy'!$C$1</c:f>
              <c:strCache>
                <c:ptCount val="1"/>
                <c:pt idx="0">
                  <c:v>unique_products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'AtliQ yoy'!$B$2:$B$7</c:f>
              <c:strCache>
                <c:ptCount val="6"/>
                <c:pt idx="0">
                  <c:v>Notebook</c:v>
                </c:pt>
                <c:pt idx="1">
                  <c:v>Accessories 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'AtliQ yoy'!$C$2:$C$7</c:f>
              <c:numCache>
                <c:formatCode>General</c:formatCode>
                <c:ptCount val="6"/>
                <c:pt idx="0">
                  <c:v>129</c:v>
                </c:pt>
                <c:pt idx="1">
                  <c:v>116</c:v>
                </c:pt>
                <c:pt idx="2">
                  <c:v>84</c:v>
                </c:pt>
                <c:pt idx="3">
                  <c:v>32</c:v>
                </c:pt>
                <c:pt idx="4">
                  <c:v>27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8E-413E-9BF7-592B5773950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14814111"/>
        <c:axId val="814815071"/>
      </c:barChart>
      <c:catAx>
        <c:axId val="814814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4815071"/>
        <c:crosses val="autoZero"/>
        <c:auto val="1"/>
        <c:lblAlgn val="ctr"/>
        <c:lblOffset val="100"/>
        <c:noMultiLvlLbl val="0"/>
      </c:catAx>
      <c:valAx>
        <c:axId val="81481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4814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[Book1]Sheet1!PivotTable2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5259738408286083E-2"/>
          <c:y val="3.7280079622878812E-2"/>
          <c:w val="0.88181809185290483"/>
          <c:h val="0.894990827293058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Sheet1!$D$10</c:f>
              <c:strCache>
                <c:ptCount val="1"/>
                <c:pt idx="0">
                  <c:v> Product_count_2020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Sheet1!$C$11:$C$17</c:f>
              <c:strCache>
                <c:ptCount val="6"/>
                <c:pt idx="0">
                  <c:v>Notebook</c:v>
                </c:pt>
                <c:pt idx="1">
                  <c:v>Accessories</c:v>
                </c:pt>
                <c:pt idx="2">
                  <c:v>Peripherals</c:v>
                </c:pt>
                <c:pt idx="3">
                  <c:v>Storage</c:v>
                </c:pt>
                <c:pt idx="4">
                  <c:v>Desktop</c:v>
                </c:pt>
                <c:pt idx="5">
                  <c:v>Networking</c:v>
                </c:pt>
              </c:strCache>
            </c:strRef>
          </c:cat>
          <c:val>
            <c:numRef>
              <c:f>Sheet1!$D$11:$D$17</c:f>
              <c:numCache>
                <c:formatCode>General</c:formatCode>
                <c:ptCount val="6"/>
                <c:pt idx="0">
                  <c:v>92</c:v>
                </c:pt>
                <c:pt idx="1">
                  <c:v>69</c:v>
                </c:pt>
                <c:pt idx="2">
                  <c:v>59</c:v>
                </c:pt>
                <c:pt idx="3">
                  <c:v>12</c:v>
                </c:pt>
                <c:pt idx="4">
                  <c:v>7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02-49CB-96CC-E2B2AD57E897}"/>
            </c:ext>
          </c:extLst>
        </c:ser>
        <c:ser>
          <c:idx val="1"/>
          <c:order val="1"/>
          <c:tx>
            <c:strRef>
              <c:f>Sheet1!$E$10</c:f>
              <c:strCache>
                <c:ptCount val="1"/>
                <c:pt idx="0">
                  <c:v> Product_count_2021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Sheet1!$C$11:$C$17</c:f>
              <c:strCache>
                <c:ptCount val="6"/>
                <c:pt idx="0">
                  <c:v>Notebook</c:v>
                </c:pt>
                <c:pt idx="1">
                  <c:v>Accessories</c:v>
                </c:pt>
                <c:pt idx="2">
                  <c:v>Peripherals</c:v>
                </c:pt>
                <c:pt idx="3">
                  <c:v>Storage</c:v>
                </c:pt>
                <c:pt idx="4">
                  <c:v>Desktop</c:v>
                </c:pt>
                <c:pt idx="5">
                  <c:v>Networking</c:v>
                </c:pt>
              </c:strCache>
            </c:strRef>
          </c:cat>
          <c:val>
            <c:numRef>
              <c:f>Sheet1!$E$11:$E$17</c:f>
              <c:numCache>
                <c:formatCode>General</c:formatCode>
                <c:ptCount val="6"/>
                <c:pt idx="0">
                  <c:v>108</c:v>
                </c:pt>
                <c:pt idx="1">
                  <c:v>103</c:v>
                </c:pt>
                <c:pt idx="2">
                  <c:v>75</c:v>
                </c:pt>
                <c:pt idx="3">
                  <c:v>17</c:v>
                </c:pt>
                <c:pt idx="4">
                  <c:v>22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02-49CB-96CC-E2B2AD57E897}"/>
            </c:ext>
          </c:extLst>
        </c:ser>
        <c:ser>
          <c:idx val="2"/>
          <c:order val="2"/>
          <c:tx>
            <c:strRef>
              <c:f>Sheet1!$F$10</c:f>
              <c:strCache>
                <c:ptCount val="1"/>
                <c:pt idx="0">
                  <c:v> Differnce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Sheet1!$C$11:$C$17</c:f>
              <c:strCache>
                <c:ptCount val="6"/>
                <c:pt idx="0">
                  <c:v>Notebook</c:v>
                </c:pt>
                <c:pt idx="1">
                  <c:v>Accessories</c:v>
                </c:pt>
                <c:pt idx="2">
                  <c:v>Peripherals</c:v>
                </c:pt>
                <c:pt idx="3">
                  <c:v>Storage</c:v>
                </c:pt>
                <c:pt idx="4">
                  <c:v>Desktop</c:v>
                </c:pt>
                <c:pt idx="5">
                  <c:v>Networking</c:v>
                </c:pt>
              </c:strCache>
            </c:strRef>
          </c:cat>
          <c:val>
            <c:numRef>
              <c:f>Sheet1!$F$11:$F$17</c:f>
              <c:numCache>
                <c:formatCode>General</c:formatCode>
                <c:ptCount val="6"/>
                <c:pt idx="0">
                  <c:v>16</c:v>
                </c:pt>
                <c:pt idx="1">
                  <c:v>34</c:v>
                </c:pt>
                <c:pt idx="2">
                  <c:v>16</c:v>
                </c:pt>
                <c:pt idx="3">
                  <c:v>5</c:v>
                </c:pt>
                <c:pt idx="4">
                  <c:v>15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02-49CB-96CC-E2B2AD57E89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95067440"/>
        <c:axId val="295069736"/>
      </c:barChart>
      <c:catAx>
        <c:axId val="29506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069736"/>
        <c:crosses val="autoZero"/>
        <c:auto val="1"/>
        <c:lblAlgn val="ctr"/>
        <c:lblOffset val="100"/>
        <c:noMultiLvlLbl val="0"/>
      </c:catAx>
      <c:valAx>
        <c:axId val="295069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06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960608468807028"/>
          <c:y val="0.1700192555922779"/>
          <c:w val="0.28580405820847293"/>
          <c:h val="0.232118245176054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Top 5 Average</a:t>
            </a:r>
            <a:r>
              <a:rPr lang="en-US" baseline="0" dirty="0">
                <a:solidFill>
                  <a:schemeClr val="bg1"/>
                </a:solidFill>
              </a:rPr>
              <a:t> Discount Percentage </a:t>
            </a:r>
            <a:endParaRPr lang="en-US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AtliQ_top5_discount!$C$1</c:f>
              <c:strCache>
                <c:ptCount val="1"/>
                <c:pt idx="0">
                  <c:v>average_discount_pct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AtliQ_top5_discount!$B$2:$B$6</c:f>
              <c:strCache>
                <c:ptCount val="5"/>
                <c:pt idx="0">
                  <c:v>Flipkart</c:v>
                </c:pt>
                <c:pt idx="1">
                  <c:v>Viveks</c:v>
                </c:pt>
                <c:pt idx="2">
                  <c:v>Ezone</c:v>
                </c:pt>
                <c:pt idx="3">
                  <c:v>Croma</c:v>
                </c:pt>
                <c:pt idx="4">
                  <c:v>Amazon </c:v>
                </c:pt>
              </c:strCache>
            </c:strRef>
          </c:cat>
          <c:val>
            <c:numRef>
              <c:f>AtliQ_top5_discount!$C$2:$C$6</c:f>
              <c:numCache>
                <c:formatCode>General</c:formatCode>
                <c:ptCount val="5"/>
                <c:pt idx="0">
                  <c:v>30.83</c:v>
                </c:pt>
                <c:pt idx="1">
                  <c:v>30.38</c:v>
                </c:pt>
                <c:pt idx="2">
                  <c:v>30.28</c:v>
                </c:pt>
                <c:pt idx="3">
                  <c:v>30.25</c:v>
                </c:pt>
                <c:pt idx="4">
                  <c:v>29.33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9D-4A0F-97BC-D20F59A1519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53859792"/>
        <c:axId val="1853854992"/>
      </c:barChart>
      <c:catAx>
        <c:axId val="1853859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854992"/>
        <c:crosses val="autoZero"/>
        <c:auto val="1"/>
        <c:lblAlgn val="ctr"/>
        <c:lblOffset val="100"/>
        <c:noMultiLvlLbl val="0"/>
      </c:catAx>
      <c:valAx>
        <c:axId val="185385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859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 sz="1400" dirty="0">
                <a:solidFill>
                  <a:schemeClr val="bg1"/>
                </a:solidFill>
              </a:rPr>
              <a:t>Total Sold Quantity in FY 2020 by Quarter</a:t>
            </a:r>
          </a:p>
        </c:rich>
      </c:tx>
      <c:layout>
        <c:manualLayout>
          <c:xMode val="edge"/>
          <c:yMode val="edge"/>
          <c:x val="0.1514304461942257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7050672117523367E-2"/>
          <c:y val="0.14891221930592008"/>
          <c:w val="0.86396303587051615"/>
          <c:h val="0.721242344706911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AtliQ_q!$B$1</c:f>
              <c:strCache>
                <c:ptCount val="1"/>
                <c:pt idx="0">
                  <c:v>total_sold_quantity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AtliQ_q!$A$2:$A$5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Q4</c:v>
                </c:pt>
                <c:pt idx="3">
                  <c:v>Q3</c:v>
                </c:pt>
              </c:strCache>
            </c:strRef>
          </c:cat>
          <c:val>
            <c:numRef>
              <c:f>AtliQ_q!$B$2:$B$5</c:f>
              <c:numCache>
                <c:formatCode>0.0,,"M"</c:formatCode>
                <c:ptCount val="4"/>
                <c:pt idx="0">
                  <c:v>7005619</c:v>
                </c:pt>
                <c:pt idx="1">
                  <c:v>6649642</c:v>
                </c:pt>
                <c:pt idx="2">
                  <c:v>5042541</c:v>
                </c:pt>
                <c:pt idx="3">
                  <c:v>2075087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81-44FC-8FC4-819DF10CD61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351106944"/>
        <c:axId val="1351107424"/>
      </c:barChart>
      <c:catAx>
        <c:axId val="1351106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1107424"/>
        <c:crosses val="autoZero"/>
        <c:auto val="1"/>
        <c:lblAlgn val="ctr"/>
        <c:lblOffset val="100"/>
        <c:noMultiLvlLbl val="0"/>
      </c:catAx>
      <c:valAx>
        <c:axId val="13511074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,,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1106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Percentage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Contribution by Channels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AtliQ_cont!$C$1</c:f>
              <c:strCache>
                <c:ptCount val="1"/>
                <c:pt idx="0">
                  <c:v>percentage_contribution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97-47CF-8C24-A30613B5EF3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97-47CF-8C24-A30613B5EF3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497-47CF-8C24-A30613B5EF3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AtliQ_cont!$A$2:$A$4</c:f>
              <c:strCache>
                <c:ptCount val="3"/>
                <c:pt idx="0">
                  <c:v>Retailer</c:v>
                </c:pt>
                <c:pt idx="1">
                  <c:v>Direct</c:v>
                </c:pt>
                <c:pt idx="2">
                  <c:v>Distributor</c:v>
                </c:pt>
              </c:strCache>
            </c:strRef>
          </c:cat>
          <c:val>
            <c:numRef>
              <c:f>AtliQ_cont!$C$2:$C$4</c:f>
              <c:numCache>
                <c:formatCode>General</c:formatCode>
                <c:ptCount val="3"/>
                <c:pt idx="0">
                  <c:v>73.22</c:v>
                </c:pt>
                <c:pt idx="1">
                  <c:v>15.48</c:v>
                </c:pt>
                <c:pt idx="2">
                  <c:v>11.31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497-47CF-8C24-A30613B5EF3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 sz="1100" u="non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3 products in N&amp;S division</a:t>
            </a:r>
            <a:endParaRPr lang="en-IN" sz="1100" u="none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c:rich>
      </c:tx>
      <c:layout>
        <c:manualLayout>
          <c:xMode val="edge"/>
          <c:yMode val="edge"/>
          <c:x val="0.15233527993621662"/>
          <c:y val="2.41545893719806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7426067588960382E-2"/>
          <c:y val="0.21838791890144163"/>
          <c:w val="0.90536813961349283"/>
          <c:h val="0.53648389060063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AtliQ_div!$D$1</c:f>
              <c:strCache>
                <c:ptCount val="1"/>
                <c:pt idx="0">
                  <c:v>total_sold_quantity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AtliQ_div!$B$2:$C$4</c:f>
              <c:multiLvlStrCache>
                <c:ptCount val="3"/>
                <c:lvl>
                  <c:pt idx="0">
                    <c:v>AQ Pen Drive</c:v>
                  </c:pt>
                  <c:pt idx="1">
                    <c:v>AQ Pen Drive</c:v>
                  </c:pt>
                  <c:pt idx="2">
                    <c:v>AQ Pen Drive</c:v>
                  </c:pt>
                </c:lvl>
                <c:lvl>
                  <c:pt idx="0">
                    <c:v>A6720160103</c:v>
                  </c:pt>
                  <c:pt idx="1">
                    <c:v>A6818160202</c:v>
                  </c:pt>
                  <c:pt idx="2">
                    <c:v>A6819160203</c:v>
                  </c:pt>
                </c:lvl>
              </c:multiLvlStrCache>
            </c:multiLvlStrRef>
          </c:cat>
          <c:val>
            <c:numRef>
              <c:f>AtliQ_div!$D$2:$D$4</c:f>
              <c:numCache>
                <c:formatCode>0.0,"k"</c:formatCode>
                <c:ptCount val="3"/>
                <c:pt idx="0">
                  <c:v>701373</c:v>
                </c:pt>
                <c:pt idx="1">
                  <c:v>688003</c:v>
                </c:pt>
                <c:pt idx="2">
                  <c:v>676245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74-4767-9A0F-4C54BA2935F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2880384"/>
        <c:axId val="332879424"/>
      </c:barChart>
      <c:catAx>
        <c:axId val="3328803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879424"/>
        <c:crosses val="autoZero"/>
        <c:auto val="1"/>
        <c:lblAlgn val="ctr"/>
        <c:lblOffset val="100"/>
        <c:noMultiLvlLbl val="0"/>
      </c:catAx>
      <c:valAx>
        <c:axId val="332879424"/>
        <c:scaling>
          <c:orientation val="minMax"/>
        </c:scaling>
        <c:delete val="1"/>
        <c:axPos val="l"/>
        <c:numFmt formatCode="0.0,&quot;k&quot;" sourceLinked="1"/>
        <c:majorTickMark val="out"/>
        <c:minorTickMark val="none"/>
        <c:tickLblPos val="nextTo"/>
        <c:crossAx val="332880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IN" sz="11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3 products in P&amp;A </a:t>
            </a:r>
            <a:r>
              <a:rPr lang="en-IN" sz="1100" b="0" i="0" u="none" strike="noStrike" kern="1200" spc="0" baseline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devision</a:t>
            </a:r>
            <a:endParaRPr lang="en-IN" sz="11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prstClr val="black">
                    <a:lumMod val="65000"/>
                    <a:lumOff val="35000"/>
                  </a:prstClr>
                </a:solidFill>
              </a:defRPr>
            </a:pPr>
            <a:endParaRPr lang="en-IN" sz="1100" u="none" dirty="0">
              <a:latin typeface="Segoe UI" panose="020B0502040204020203" pitchFamily="34" charset="0"/>
              <a:cs typeface="Segoe UI" panose="020B0502040204020203" pitchFamily="34" charset="0"/>
            </a:endParaRPr>
          </a:p>
        </c:rich>
      </c:tx>
      <c:layout>
        <c:manualLayout>
          <c:xMode val="edge"/>
          <c:yMode val="edge"/>
          <c:x val="0.17086619520617502"/>
          <c:y val="7.850241545893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AtliQ_div!$B$5:$C$7</c:f>
              <c:multiLvlStrCache>
                <c:ptCount val="3"/>
                <c:lvl>
                  <c:pt idx="0">
                    <c:v>AQ Gamers Ms</c:v>
                  </c:pt>
                  <c:pt idx="1">
                    <c:v>AQ Maxima Ms</c:v>
                  </c:pt>
                  <c:pt idx="2">
                    <c:v>AQ Maxima Ms</c:v>
                  </c:pt>
                </c:lvl>
                <c:lvl>
                  <c:pt idx="0">
                    <c:v>A2319150302</c:v>
                  </c:pt>
                  <c:pt idx="1">
                    <c:v>A2520150501</c:v>
                  </c:pt>
                  <c:pt idx="2">
                    <c:v>A2520150504</c:v>
                  </c:pt>
                </c:lvl>
              </c:multiLvlStrCache>
            </c:multiLvlStrRef>
          </c:cat>
          <c:val>
            <c:numRef>
              <c:f>AtliQ_div!$D$5:$D$7</c:f>
              <c:numCache>
                <c:formatCode>0.0,"k"</c:formatCode>
                <c:ptCount val="3"/>
                <c:pt idx="0">
                  <c:v>428498</c:v>
                </c:pt>
                <c:pt idx="1">
                  <c:v>419865</c:v>
                </c:pt>
                <c:pt idx="2">
                  <c:v>419471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5B-4BEE-AD01-FA25563CF8F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35314208"/>
        <c:axId val="235311808"/>
      </c:barChart>
      <c:catAx>
        <c:axId val="235314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5311808"/>
        <c:crosses val="autoZero"/>
        <c:auto val="1"/>
        <c:lblAlgn val="ctr"/>
        <c:lblOffset val="100"/>
        <c:noMultiLvlLbl val="0"/>
      </c:catAx>
      <c:valAx>
        <c:axId val="235311808"/>
        <c:scaling>
          <c:orientation val="minMax"/>
        </c:scaling>
        <c:delete val="1"/>
        <c:axPos val="l"/>
        <c:numFmt formatCode="0.0,&quot;k&quot;" sourceLinked="1"/>
        <c:majorTickMark val="none"/>
        <c:minorTickMark val="none"/>
        <c:tickLblPos val="nextTo"/>
        <c:crossAx val="235314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bg1"/>
                </a:solidFill>
              </a:rPr>
              <a:t>Top 3 products in PC division</a:t>
            </a:r>
          </a:p>
          <a:p>
            <a:pPr algn="ctr" rtl="0">
              <a:defRPr>
                <a:solidFill>
                  <a:schemeClr val="bg1"/>
                </a:solidFill>
              </a:defRPr>
            </a:pPr>
            <a:endParaRPr lang="en-IN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11929270643733739"/>
          <c:y val="5.52103541405150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3014481993866878E-2"/>
          <c:y val="0.29658840199322911"/>
          <c:w val="0.90536813961349283"/>
          <c:h val="0.470360702194834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AtliQ_div!$B$8:$C$10</c:f>
              <c:multiLvlStrCache>
                <c:ptCount val="3"/>
                <c:lvl>
                  <c:pt idx="0">
                    <c:v>AQ Digit</c:v>
                  </c:pt>
                  <c:pt idx="1">
                    <c:v>AQ Velocity</c:v>
                  </c:pt>
                  <c:pt idx="2">
                    <c:v>AQ Digit</c:v>
                  </c:pt>
                </c:lvl>
                <c:lvl>
                  <c:pt idx="0">
                    <c:v>A4218110202</c:v>
                  </c:pt>
                  <c:pt idx="1">
                    <c:v>A4319110306</c:v>
                  </c:pt>
                  <c:pt idx="2">
                    <c:v>A4218110208</c:v>
                  </c:pt>
                </c:lvl>
              </c:multiLvlStrCache>
            </c:multiLvlStrRef>
          </c:cat>
          <c:val>
            <c:numRef>
              <c:f>AtliQ_div!$D$8:$D$10</c:f>
              <c:numCache>
                <c:formatCode>0.0,"k"</c:formatCode>
                <c:ptCount val="3"/>
                <c:pt idx="0">
                  <c:v>17434</c:v>
                </c:pt>
                <c:pt idx="1">
                  <c:v>17280</c:v>
                </c:pt>
                <c:pt idx="2">
                  <c:v>17275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3C-4FAB-AFE0-05D905F4A46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5432128"/>
        <c:axId val="95429728"/>
      </c:barChart>
      <c:catAx>
        <c:axId val="9543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429728"/>
        <c:crosses val="autoZero"/>
        <c:auto val="1"/>
        <c:lblAlgn val="ctr"/>
        <c:lblOffset val="100"/>
        <c:noMultiLvlLbl val="0"/>
      </c:catAx>
      <c:valAx>
        <c:axId val="95429728"/>
        <c:scaling>
          <c:orientation val="minMax"/>
        </c:scaling>
        <c:delete val="1"/>
        <c:axPos val="l"/>
        <c:numFmt formatCode="0.0,&quot;k&quot;" sourceLinked="1"/>
        <c:majorTickMark val="none"/>
        <c:minorTickMark val="none"/>
        <c:tickLblPos val="nextTo"/>
        <c:crossAx val="9543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ctr"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C6B4B7-5B04-9AD8-5D6A-8846B9A2BA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0FBE4B-FBF7-BD1A-139F-83C286BC84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00BAC-FB81-492E-97B7-A02B7B36BE0F}" type="datetimeFigureOut">
              <a:rPr lang="en-US" smtClean="0"/>
              <a:t>9/19/2025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19583-E7E7-5714-7287-DE2308D2A6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49DF6-D32F-D283-FFE9-E677A74D18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7EC48-817D-441E-A589-E61E6F1983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657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9/19/2025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89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720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82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841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762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23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466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22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42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15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890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381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69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85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666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68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29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89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80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8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75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1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81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697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D69E3-FFC8-340B-E0C7-BAB5168FEF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869" y="3864"/>
            <a:ext cx="12178261" cy="685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2792" y="0"/>
            <a:ext cx="10186416" cy="6858000"/>
          </a:xfrm>
        </p:spPr>
        <p:txBody>
          <a:bodyPr tIns="91440" anchor="ctr">
            <a:noAutofit/>
          </a:bodyPr>
          <a:lstStyle>
            <a:lvl1pPr algn="ctr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71228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43F6EF2A-D737-1D2B-9BD8-C4AFD0408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10149840" cy="34718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3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07E53-1889-5FED-84AB-36B4B655BF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0090" y="1"/>
            <a:ext cx="7626710" cy="6857046"/>
          </a:xfrm>
        </p:spPr>
        <p:txBody>
          <a:bodyPr bIns="0" anchor="ctr">
            <a:noAutofit/>
          </a:bodyPr>
          <a:lstStyle>
            <a:lvl1pPr algn="l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4A964A-4098-65AF-D012-2925365FB9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10588" y="-953"/>
            <a:ext cx="320040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1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3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DC7EA-10AE-1A0E-D197-CAB9FBAC93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5389" y="0"/>
            <a:ext cx="1216659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5B76D1-7BAB-95CC-D082-E5857BA2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061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352415-529E-A5FD-DC37-5D14118B5B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4423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F759D5-1499-DEC7-BEAE-9ADBC4D3525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46163" y="2304733"/>
            <a:ext cx="2713037" cy="3760787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1pPr>
            <a:lvl2pPr marL="50292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2pPr>
            <a:lvl3pPr marL="68580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3pPr>
            <a:lvl4pPr marL="86868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4pPr>
            <a:lvl5pPr marL="105156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152CA30-831A-8375-BB30-3BC996DB9AE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6468" y="2304733"/>
            <a:ext cx="4972858" cy="3760788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1pPr>
            <a:lvl2pPr marL="7452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2pPr>
            <a:lvl3pPr marL="12024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3pPr>
            <a:lvl4pPr marL="16596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4pPr>
            <a:lvl5pPr marL="21168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5362880-674E-FD38-9934-5A4AAEB49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63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E556C0-01A0-755F-2117-1A2AE6158E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470"/>
            <a:ext cx="12192000" cy="6845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19" y="70439"/>
            <a:ext cx="12178162" cy="3533581"/>
          </a:xfrm>
        </p:spPr>
        <p:txBody>
          <a:bodyPr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512F2E-49BF-E18A-D886-72AEA30E1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1879" y="3645514"/>
            <a:ext cx="8009681" cy="731838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Add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AB62AB-B562-C5FF-87CB-C3F72C70AE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4826000"/>
            <a:ext cx="4001770" cy="59017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F0E5B37-CF3B-656F-77B2-E3393E9576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7560" y="4826000"/>
            <a:ext cx="4001770" cy="590174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9233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93716"/>
            <a:ext cx="10149840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93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11DD4-DAC6-3F0A-375C-8734155CED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08" y="4054"/>
            <a:ext cx="12177584" cy="68498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1816" y="451406"/>
            <a:ext cx="594360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1211" y="1182614"/>
            <a:ext cx="4832430" cy="82296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605066B-CAE4-A78C-2A64-12177259717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01213" y="2372810"/>
            <a:ext cx="4832428" cy="3819646"/>
          </a:xfrm>
        </p:spPr>
        <p:txBody>
          <a:bodyPr tIns="182880">
            <a:norm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04400" y="5781039"/>
            <a:ext cx="2060618" cy="133764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46A0E-C4E1-C08D-1AFA-FC41F2BDC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612648"/>
            <a:ext cx="11201400" cy="3566160"/>
          </a:xfrm>
        </p:spPr>
        <p:txBody>
          <a:bodyPr bIns="0"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50088" y="4688450"/>
            <a:ext cx="4832431" cy="941832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7613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D07426-496A-EEDB-DB53-15DA6D9537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921446-DF3F-3352-E38A-4ADECA56C50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65475" y="2556387"/>
            <a:ext cx="8237726" cy="351421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283464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BB1BAA-0BBA-094D-36BB-52209C5744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775" y="-7257"/>
            <a:ext cx="1216946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0280" y="532435"/>
            <a:ext cx="5924874" cy="58683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106E5D-F0FF-0F55-C4FF-7DD177C58C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0654" y="960120"/>
            <a:ext cx="4621593" cy="3145536"/>
          </a:xfrm>
        </p:spPr>
        <p:txBody>
          <a:bodyPr/>
          <a:lstStyle>
            <a:lvl1pPr algn="ctr">
              <a:defRPr sz="5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6AF09F6-0A31-C3AA-DF3A-7E062458EA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20654" y="4768520"/>
            <a:ext cx="4621593" cy="729206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E30A96-253C-806E-DA56-9C892971C1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1499" y="-8626"/>
            <a:ext cx="4227271" cy="688975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5840" y="5803095"/>
            <a:ext cx="1969178" cy="13155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3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81E90A88-865C-F9ED-C2BB-25421BBE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A3B1C17-899D-2FE2-0B01-60643853FB4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78721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defRPr sz="1800"/>
            </a:lvl1pPr>
            <a:lvl2pPr indent="-283464">
              <a:defRPr sz="1600"/>
            </a:lvl2pPr>
            <a:lvl3pPr indent="-283464">
              <a:defRPr sz="1400"/>
            </a:lvl3pPr>
            <a:lvl4pPr indent="-283464">
              <a:defRPr sz="1200"/>
            </a:lvl4pPr>
            <a:lvl5pPr indent="-283464"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7288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03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28253-E3DA-6D81-345D-04C29F7193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E696E5A-37E4-7844-655B-462912CE36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3123" y="-899"/>
            <a:ext cx="165735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58E6485-C17B-2771-87BA-0398E09E183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65475" y="2555875"/>
            <a:ext cx="8237538" cy="3620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5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E5B0F-FC85-2832-52DD-74B32C94F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700" y="0"/>
            <a:ext cx="1216659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61439" y="451406"/>
            <a:ext cx="10354906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09997" y="1100989"/>
            <a:ext cx="9464150" cy="921683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algn="ctr"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D558C2-5388-26DA-C2BE-AC226426CD2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9615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2D1E30A-3770-4825-553A-18C9DD79385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1344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710" y="5811519"/>
            <a:ext cx="1742307" cy="13071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7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onten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7A6BBBB3-641A-CFC0-516F-63B74C40F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7091362" cy="347186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445190" y="2301069"/>
            <a:ext cx="2684773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4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853FA9-5039-030A-0DE6-246C9F50A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1818" y="5571597"/>
            <a:ext cx="2743200" cy="154708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79" r:id="rId3"/>
    <p:sldLayoutId id="2147483653" r:id="rId4"/>
    <p:sldLayoutId id="2147483657" r:id="rId5"/>
    <p:sldLayoutId id="2147483681" r:id="rId6"/>
    <p:sldLayoutId id="2147483680" r:id="rId7"/>
    <p:sldLayoutId id="2147483662" r:id="rId8"/>
    <p:sldLayoutId id="2147483683" r:id="rId9"/>
    <p:sldLayoutId id="2147483684" r:id="rId10"/>
    <p:sldLayoutId id="2147483654" r:id="rId11"/>
    <p:sldLayoutId id="2147483667" r:id="rId12"/>
    <p:sldLayoutId id="2147483665" r:id="rId13"/>
    <p:sldLayoutId id="2147483685" r:id="rId14"/>
    <p:sldLayoutId id="2147483686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26165F-7820-1D40-988A-76F18A38F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6792" y="2183362"/>
            <a:ext cx="8714792" cy="2183365"/>
          </a:xfrm>
        </p:spPr>
        <p:txBody>
          <a:bodyPr/>
          <a:lstStyle/>
          <a:p>
            <a:r>
              <a:rPr lang="en-US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Consumer Goods</a:t>
            </a:r>
            <a:br>
              <a:rPr lang="en-US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</a:br>
            <a:r>
              <a:rPr lang="en-US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Ad-hoc Insights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936221-C38E-2841-E122-C244BD68D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29" y="278557"/>
            <a:ext cx="1712166" cy="984381"/>
          </a:xfrm>
          <a:prstGeom prst="rect">
            <a:avLst/>
          </a:prstGeom>
        </p:spPr>
      </p:pic>
      <p:pic>
        <p:nvPicPr>
          <p:cNvPr id="4" name="object 5">
            <a:extLst>
              <a:ext uri="{FF2B5EF4-FFF2-40B4-BE49-F238E27FC236}">
                <a16:creationId xmlns:a16="http://schemas.microsoft.com/office/drawing/2014/main" id="{FB67C2EA-4D47-D9B8-7693-90A1C1D0281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84907" y="211110"/>
            <a:ext cx="1321836" cy="12557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A8509F-0E45-6417-49F9-45513FCBB347}"/>
              </a:ext>
            </a:extLst>
          </p:cNvPr>
          <p:cNvSpPr txBox="1"/>
          <p:nvPr/>
        </p:nvSpPr>
        <p:spPr>
          <a:xfrm>
            <a:off x="914400" y="5061085"/>
            <a:ext cx="591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PRESENTED BY : SHUBHAM SARPATE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5FB61-703C-8C66-9F23-68C065178B00}"/>
              </a:ext>
            </a:extLst>
          </p:cNvPr>
          <p:cNvSpPr txBox="1"/>
          <p:nvPr/>
        </p:nvSpPr>
        <p:spPr>
          <a:xfrm>
            <a:off x="1231640" y="1282185"/>
            <a:ext cx="308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Atliq</a:t>
            </a:r>
            <a:r>
              <a:rPr lang="en-US" dirty="0">
                <a:solidFill>
                  <a:schemeClr val="bg1"/>
                </a:solidFill>
              </a:rPr>
              <a:t> Hardware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9EC0AD-1FBF-0664-5111-9BF2110A8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86925"/>
            <a:ext cx="922175" cy="7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7C0B0A-D033-5163-6E5C-340DC321CCC7}"/>
              </a:ext>
            </a:extLst>
          </p:cNvPr>
          <p:cNvSpPr txBox="1"/>
          <p:nvPr/>
        </p:nvSpPr>
        <p:spPr>
          <a:xfrm>
            <a:off x="3638939" y="4310655"/>
            <a:ext cx="1875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USING SQL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C8BB2A5-4E41-8AF1-0ADA-AB35B5D810BA}"/>
              </a:ext>
            </a:extLst>
          </p:cNvPr>
          <p:cNvSpPr/>
          <p:nvPr/>
        </p:nvSpPr>
        <p:spPr>
          <a:xfrm>
            <a:off x="5514392" y="4376058"/>
            <a:ext cx="46653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0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420" y="606490"/>
            <a:ext cx="10149840" cy="914400"/>
          </a:xfrm>
        </p:spPr>
        <p:txBody>
          <a:bodyPr/>
          <a:lstStyle/>
          <a:p>
            <a:r>
              <a:rPr lang="en-US" b="1" i="0" kern="1200" dirty="0"/>
              <a:t>request no : 03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80A34-AF4B-F9E5-4794-FB2C0845D40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79488" y="1679510"/>
            <a:ext cx="10271771" cy="4572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a report with all the unique product counts for each segment and sort them in descending order of product counts. The final output contains 2 fields, segment and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product_count</a:t>
            </a:r>
            <a:r>
              <a:rPr lang="en-US" sz="1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C93DD7-1F8C-63DD-0D2B-8ADC372F9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721" y="2615812"/>
            <a:ext cx="6979177" cy="37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1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914400"/>
          </a:xfrm>
        </p:spPr>
        <p:txBody>
          <a:bodyPr/>
          <a:lstStyle/>
          <a:p>
            <a:r>
              <a:rPr lang="en-US" b="1" i="0" kern="1200" dirty="0"/>
              <a:t>insights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0FBF13-67C1-831E-FAE5-9E092D7EAE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203650" y="1959429"/>
            <a:ext cx="5116189" cy="38244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 of 6 segments, Notebook has the highest number of  </a:t>
            </a:r>
            <a:r>
              <a:rPr lang="en-IN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products_count</a:t>
            </a: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129</a:t>
            </a: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and networking has the lowest (</a:t>
            </a:r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  <a:b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IN" sz="14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Notebook, Accessories and peripherals segments dominates the product range comprising </a:t>
            </a:r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82.87</a:t>
            </a: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 of </a:t>
            </a:r>
            <a:r>
              <a:rPr lang="en-IN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Atliq’s</a:t>
            </a: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total product offerings.</a:t>
            </a:r>
            <a:b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IN" sz="14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ought to focus on expanding its product offerings in the Desktop, Storage and Networking segment to scale the business while also aligning with the current market trends and demands.</a:t>
            </a:r>
            <a:endParaRPr lang="en-US" sz="14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C0CCAD3-2986-4344-2322-ABCAA246C5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8276453"/>
              </p:ext>
            </p:extLst>
          </p:nvPr>
        </p:nvGraphicFramePr>
        <p:xfrm>
          <a:off x="6586730" y="1671792"/>
          <a:ext cx="4742686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4056016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662473"/>
            <a:ext cx="10149840" cy="620434"/>
          </a:xfrm>
        </p:spPr>
        <p:txBody>
          <a:bodyPr/>
          <a:lstStyle/>
          <a:p>
            <a:r>
              <a:rPr lang="en-US" b="1" i="0" kern="1200" dirty="0"/>
              <a:t>request no : 04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497351330"/>
              </p:ext>
            </p:extLst>
          </p:nvPr>
        </p:nvGraphicFramePr>
        <p:xfrm>
          <a:off x="979488" y="2300288"/>
          <a:ext cx="6195753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0FBF13-67C1-831E-FAE5-9E092D7EAE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79488" y="1679510"/>
            <a:ext cx="10150475" cy="451601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 segment had the most increase in unique products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2021 vs 2020? The final output contains these fields, segment, product_count_2020, product_count_2021, and difference.</a:t>
            </a:r>
            <a:endParaRPr lang="en-US" sz="1400" dirty="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4AA3804-DFFF-0F49-5C7A-BA756CFAD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906" y="2494214"/>
            <a:ext cx="5102290" cy="370131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A46A3D-358F-1EDE-546A-4C91AB93B7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1783" y="2494214"/>
            <a:ext cx="4706311" cy="37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25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080" y="657860"/>
            <a:ext cx="10149840" cy="573781"/>
          </a:xfrm>
        </p:spPr>
        <p:txBody>
          <a:bodyPr/>
          <a:lstStyle/>
          <a:p>
            <a:r>
              <a:rPr lang="en-US" b="1" i="0" kern="1200" dirty="0"/>
              <a:t>insights</a:t>
            </a:r>
            <a:br>
              <a:rPr lang="en-US" b="1" kern="1200" dirty="0"/>
            </a:b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AE3D7F6-8F06-112B-6BD7-ED4E8DD44B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4539359"/>
              </p:ext>
            </p:extLst>
          </p:nvPr>
        </p:nvGraphicFramePr>
        <p:xfrm>
          <a:off x="5951642" y="2032558"/>
          <a:ext cx="5260870" cy="3383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8E0D010-92AF-32CE-6FB1-51098C361FF0}"/>
              </a:ext>
            </a:extLst>
          </p:cNvPr>
          <p:cNvSpPr txBox="1"/>
          <p:nvPr/>
        </p:nvSpPr>
        <p:spPr>
          <a:xfrm>
            <a:off x="905069" y="2032558"/>
            <a:ext cx="496402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had introduced </a:t>
            </a:r>
            <a:r>
              <a:rPr lang="en-IN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34</a:t>
            </a: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new products in accessories segment marking the largest product addition among other segments.</a:t>
            </a:r>
            <a:b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Desktop segment saw the highest percentage difference with the addition of 15 new products which makes </a:t>
            </a:r>
            <a:r>
              <a:rPr lang="en-IN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214</a:t>
            </a: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 increase compared to 7 products in 2020.</a:t>
            </a:r>
            <a:b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Networking and Storage have experienced the lowest production growth.</a:t>
            </a:r>
          </a:p>
        </p:txBody>
      </p:sp>
    </p:spTree>
    <p:extLst>
      <p:ext uri="{BB962C8B-B14F-4D97-AF65-F5344CB8AC3E}">
        <p14:creationId xmlns:p14="http://schemas.microsoft.com/office/powerpoint/2010/main" val="1979413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538175"/>
          </a:xfrm>
        </p:spPr>
        <p:txBody>
          <a:bodyPr/>
          <a:lstStyle/>
          <a:p>
            <a:r>
              <a:rPr lang="en-US" b="1" i="0" kern="1200" dirty="0"/>
              <a:t>request no : 05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3136644709"/>
              </p:ext>
            </p:extLst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67283C-8DD3-17FE-A3EA-D002D27ACE4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38396" y="1194318"/>
            <a:ext cx="10191567" cy="52344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 the products that have the highest and lowest manufacturing costs. The final output should contain these fields,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product_code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product,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manufacturing_cost</a:t>
            </a:r>
            <a:endParaRPr lang="en-US" sz="1400" dirty="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D95D29F-8DF5-199E-AC69-EA3064F4EB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037" y="2050606"/>
            <a:ext cx="4749508" cy="348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53F075-00F5-F545-9912-8790B667A7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037" y="5635690"/>
            <a:ext cx="4749508" cy="6857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06CAC5-C96B-BEDC-E022-5F3F95E25B27}"/>
              </a:ext>
            </a:extLst>
          </p:cNvPr>
          <p:cNvSpPr txBox="1"/>
          <p:nvPr/>
        </p:nvSpPr>
        <p:spPr>
          <a:xfrm>
            <a:off x="5935186" y="2130100"/>
            <a:ext cx="531841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  </a:t>
            </a:r>
            <a:r>
              <a:rPr lang="en-IN" b="1" cap="all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INSIGHTS</a:t>
            </a:r>
          </a:p>
          <a:p>
            <a:pPr lvl="1"/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 Master wired x1 Ms has the lowest manufacturing cost of $ </a:t>
            </a:r>
            <a:r>
              <a:rPr lang="en-IN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0.89</a:t>
            </a: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where as AQ HOME Allin 1 Gen 2 has the highest manufacturing cost of $ </a:t>
            </a:r>
            <a:r>
              <a:rPr lang="en-IN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240.53</a:t>
            </a: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10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914400"/>
          </a:xfrm>
        </p:spPr>
        <p:txBody>
          <a:bodyPr/>
          <a:lstStyle/>
          <a:p>
            <a:r>
              <a:rPr lang="en-US" b="1" i="0" kern="1200" dirty="0"/>
              <a:t>REQUEST NO : 06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91549-8B0E-EA88-6C08-93440F65521F}"/>
              </a:ext>
            </a:extLst>
          </p:cNvPr>
          <p:cNvSpPr txBox="1"/>
          <p:nvPr/>
        </p:nvSpPr>
        <p:spPr>
          <a:xfrm>
            <a:off x="979488" y="1561624"/>
            <a:ext cx="101498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Generate a report which contains the top 5 customers who received an average high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pre_invoice_discount_pct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the fiscal year 2021 and in the Indian market. The final output contains these fields,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customer_code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customer,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average_discount_percentage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D60B0D-3296-9A68-DE68-B8C29A5E2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487" y="2836506"/>
            <a:ext cx="4892676" cy="3405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0A7F96-06B3-7633-74CB-767E2D4A4D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3066" y="2927456"/>
            <a:ext cx="5068007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58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080" y="616028"/>
            <a:ext cx="10149840" cy="634274"/>
          </a:xfrm>
        </p:spPr>
        <p:txBody>
          <a:bodyPr/>
          <a:lstStyle/>
          <a:p>
            <a:r>
              <a:rPr lang="en-US" b="1" i="0" kern="1200" dirty="0"/>
              <a:t>INSIGHTS 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916371374"/>
              </p:ext>
            </p:extLst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E881529-F093-C4CD-DB27-1BEC2CB128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0379089"/>
              </p:ext>
            </p:extLst>
          </p:nvPr>
        </p:nvGraphicFramePr>
        <p:xfrm>
          <a:off x="6639306" y="196996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0BB8C31-7829-B0AF-5E82-7E9C59816765}"/>
              </a:ext>
            </a:extLst>
          </p:cNvPr>
          <p:cNvSpPr txBox="1"/>
          <p:nvPr/>
        </p:nvSpPr>
        <p:spPr>
          <a:xfrm>
            <a:off x="979488" y="2076261"/>
            <a:ext cx="53403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This report can be useful for understanding which customers in the Indian market are receiving the highest pre-invoice discounts and for identifying potential areas for cost-saving measures.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Flipkart received the highest average discount of </a:t>
            </a:r>
            <a:r>
              <a:rPr lang="en-IN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30.83</a:t>
            </a:r>
            <a:r>
              <a:rPr lang="en-IN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 in fiscal year 2021 in India, marking it as the most discounted customer. Approximately equal average discount percentages were offered to each of our top 5 customers.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94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738664"/>
          </a:xfrm>
        </p:spPr>
        <p:txBody>
          <a:bodyPr/>
          <a:lstStyle/>
          <a:p>
            <a:r>
              <a:rPr lang="en-US" b="1" i="0" kern="1200" dirty="0"/>
              <a:t>request no : 07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D52B2-431A-A0D2-08F9-F24CA458A0BA}"/>
              </a:ext>
            </a:extLst>
          </p:cNvPr>
          <p:cNvSpPr txBox="1"/>
          <p:nvPr/>
        </p:nvSpPr>
        <p:spPr>
          <a:xfrm>
            <a:off x="907401" y="1561624"/>
            <a:ext cx="102225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 the complete report of the Gross sales amount for the customer “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Exclusive” for each month . This analysis helps to get an idea of low and high-performing months and take strategic decisions. The final report contains these columns: Month, Year and Gross sales amount. 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F182E9-1D3E-FFD3-2AA7-EB4ABAE97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401" y="2838464"/>
            <a:ext cx="4458354" cy="34829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605C5A-7B08-4B6B-C56A-6238A07B30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7087" y="2838464"/>
            <a:ext cx="4587951" cy="361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31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746" y="599010"/>
            <a:ext cx="10149840" cy="594091"/>
          </a:xfrm>
        </p:spPr>
        <p:txBody>
          <a:bodyPr/>
          <a:lstStyle/>
          <a:p>
            <a:r>
              <a:rPr lang="en-US" b="1" i="0" kern="1200" dirty="0"/>
              <a:t>insights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3FBD1-1A1C-4110-60D2-B880BB81F6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179" y="1820765"/>
            <a:ext cx="7703445" cy="30137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2CDCCB-9EB1-2EA9-235F-7EDDB978FBD1}"/>
              </a:ext>
            </a:extLst>
          </p:cNvPr>
          <p:cNvCxnSpPr>
            <a:stCxn id="6" idx="2"/>
          </p:cNvCxnSpPr>
          <p:nvPr/>
        </p:nvCxnSpPr>
        <p:spPr>
          <a:xfrm flipV="1">
            <a:off x="5990902" y="1621013"/>
            <a:ext cx="11377" cy="321353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1B8069-43C4-8664-5588-8E82976F96C4}"/>
              </a:ext>
            </a:extLst>
          </p:cNvPr>
          <p:cNvSpPr txBox="1"/>
          <p:nvPr/>
        </p:nvSpPr>
        <p:spPr>
          <a:xfrm>
            <a:off x="860749" y="5262465"/>
            <a:ext cx="103517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Exclusive sold the most stuff in 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November 2020 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the least in 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March 2020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 dropped from March to August because of 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COVID-19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But now, things are looking up. Sales have been going up and are even better than they were in 2020.</a:t>
            </a:r>
          </a:p>
        </p:txBody>
      </p:sp>
    </p:spTree>
    <p:extLst>
      <p:ext uri="{BB962C8B-B14F-4D97-AF65-F5344CB8AC3E}">
        <p14:creationId xmlns:p14="http://schemas.microsoft.com/office/powerpoint/2010/main" val="657488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914400"/>
          </a:xfrm>
        </p:spPr>
        <p:txBody>
          <a:bodyPr/>
          <a:lstStyle/>
          <a:p>
            <a:r>
              <a:rPr lang="en-US" b="1" i="0" kern="1200" dirty="0"/>
              <a:t>request no : 08 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03D081-21EF-7935-5287-C3BCB34310D0}"/>
              </a:ext>
            </a:extLst>
          </p:cNvPr>
          <p:cNvSpPr txBox="1"/>
          <p:nvPr/>
        </p:nvSpPr>
        <p:spPr>
          <a:xfrm>
            <a:off x="888739" y="1600401"/>
            <a:ext cx="10241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which quarter of 2020, got the maximum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total_sold_quantity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 The final output contains these fields sorted by the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total_sold_quantity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Quarter,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total_sold_quantity</a:t>
            </a:r>
            <a:endParaRPr lang="en-US" sz="1400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912BBA-E146-A59F-48EB-FBF7E791FF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35" y="2300287"/>
            <a:ext cx="10241224" cy="365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26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98107D1-B408-CF41-D098-F18F30FB8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211" y="1182614"/>
            <a:ext cx="4832430" cy="822960"/>
          </a:xfrm>
        </p:spPr>
        <p:txBody>
          <a:bodyPr tIns="0" bIns="0"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57046-1292-17B2-062A-EE2A2AE820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01212" y="2372810"/>
            <a:ext cx="5094787" cy="3819646"/>
          </a:xfrm>
        </p:spPr>
        <p:txBody>
          <a:bodyPr tIns="91440" bIns="91440" anchor="t"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i="0" kern="1200" dirty="0"/>
              <a:t>Company Overview/ Problem statement</a:t>
            </a:r>
            <a:endParaRPr lang="en-US" b="1" kern="1200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dirty="0" err="1"/>
              <a:t>Atliq’s</a:t>
            </a:r>
            <a:r>
              <a:rPr lang="en-US" b="1" dirty="0"/>
              <a:t> business their markets and products     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dirty="0"/>
              <a:t> Data inputs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kern="1200" dirty="0"/>
              <a:t>A</a:t>
            </a:r>
            <a:r>
              <a:rPr lang="en-US" b="1" dirty="0"/>
              <a:t>d-hoc request along with the result, visualization and insights</a:t>
            </a:r>
          </a:p>
          <a:p>
            <a:endParaRPr lang="en-US" dirty="0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24CE9DC1-A2DD-1D43-E9E8-622D407D8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04400" y="5781039"/>
            <a:ext cx="2060618" cy="133764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52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732401"/>
          </a:xfrm>
        </p:spPr>
        <p:txBody>
          <a:bodyPr/>
          <a:lstStyle/>
          <a:p>
            <a:r>
              <a:rPr lang="en-US" b="1" i="0" kern="1200" dirty="0"/>
              <a:t>insights</a:t>
            </a:r>
            <a:br>
              <a:rPr lang="en-US" b="1" kern="1200" dirty="0"/>
            </a:b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13F4467-346E-A076-2EBC-E0DDCE4BAC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8416757"/>
              </p:ext>
            </p:extLst>
          </p:nvPr>
        </p:nvGraphicFramePr>
        <p:xfrm>
          <a:off x="5480863" y="2057400"/>
          <a:ext cx="56491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2EC48A9-11DC-7A00-507D-8BDD6CF2F076}"/>
              </a:ext>
            </a:extLst>
          </p:cNvPr>
          <p:cNvSpPr txBox="1"/>
          <p:nvPr/>
        </p:nvSpPr>
        <p:spPr>
          <a:xfrm>
            <a:off x="552839" y="2428506"/>
            <a:ext cx="446949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FY2020 experienced its highest quantity sold during Q1 (September to December 2019), demonstrating strong performance driven by the festive season in India.</a:t>
            </a:r>
            <a:br>
              <a:rPr lang="en-US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4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 experienced a downturn in Q3 (March to May 2020), attributed to the effects of the pandemic.</a:t>
            </a:r>
            <a:br>
              <a:rPr lang="en-US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4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Q4, there was a notable uptick in sales, signaling a promising trend of recovery.</a:t>
            </a:r>
          </a:p>
        </p:txBody>
      </p:sp>
    </p:spTree>
    <p:extLst>
      <p:ext uri="{BB962C8B-B14F-4D97-AF65-F5344CB8AC3E}">
        <p14:creationId xmlns:p14="http://schemas.microsoft.com/office/powerpoint/2010/main" val="504908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914400"/>
          </a:xfrm>
        </p:spPr>
        <p:txBody>
          <a:bodyPr/>
          <a:lstStyle/>
          <a:p>
            <a:r>
              <a:rPr lang="en-US" b="1" i="0" kern="1200" dirty="0"/>
              <a:t>request no : 09</a:t>
            </a:r>
            <a:br>
              <a:rPr lang="en-US" b="1" kern="1200" dirty="0"/>
            </a:b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DE461-6DFA-E736-EE3A-9685248B6133}"/>
              </a:ext>
            </a:extLst>
          </p:cNvPr>
          <p:cNvSpPr txBox="1"/>
          <p:nvPr/>
        </p:nvSpPr>
        <p:spPr>
          <a:xfrm>
            <a:off x="979488" y="1628484"/>
            <a:ext cx="10149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 channel helped to bring more gross sales in the fiscal year 2021 and the percentage of contribution? The final output contains these fields, channel, </a:t>
            </a:r>
            <a:r>
              <a:rPr lang="en-US" sz="1400" i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gross_sales_mln</a:t>
            </a:r>
            <a:r>
              <a:rPr lang="en-US" sz="1400" i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percentage.</a:t>
            </a:r>
            <a:endParaRPr lang="en-US" sz="1400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85308E-6705-FB1C-92E7-12E008D8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88" y="2544535"/>
            <a:ext cx="5962160" cy="36389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B4BDD1-175F-194A-322E-9C5E67DEA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893" y="2544535"/>
            <a:ext cx="42640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32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914400"/>
          </a:xfrm>
        </p:spPr>
        <p:txBody>
          <a:bodyPr/>
          <a:lstStyle/>
          <a:p>
            <a:r>
              <a:rPr lang="en-US" b="1" i="0" kern="1200" dirty="0"/>
              <a:t>insights</a:t>
            </a:r>
            <a:br>
              <a:rPr lang="en-US" b="1" kern="1200" dirty="0"/>
            </a:b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AF5D2D9-F137-3F11-9DB1-7542F6163A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4519874"/>
              </p:ext>
            </p:extLst>
          </p:nvPr>
        </p:nvGraphicFramePr>
        <p:xfrm>
          <a:off x="6329265" y="1852441"/>
          <a:ext cx="4412488" cy="3366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365800E-705A-018C-4737-C2DBA6DB0DBD}"/>
              </a:ext>
            </a:extLst>
          </p:cNvPr>
          <p:cNvSpPr txBox="1"/>
          <p:nvPr/>
        </p:nvSpPr>
        <p:spPr>
          <a:xfrm>
            <a:off x="979488" y="2393503"/>
            <a:ext cx="511651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Retailer channel was the top-performing sales channel for the company in fiscal year 2021. this channel performed so well compared to the Direct and Distributor channels.  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74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536" y="527232"/>
            <a:ext cx="10149840" cy="914400"/>
          </a:xfrm>
        </p:spPr>
        <p:txBody>
          <a:bodyPr/>
          <a:lstStyle/>
          <a:p>
            <a:r>
              <a:rPr lang="en-US" b="1" i="0" kern="1200" dirty="0"/>
              <a:t>request no: 10</a:t>
            </a:r>
            <a:br>
              <a:rPr lang="en-US" b="1" kern="1200" dirty="0"/>
            </a:b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132D3-7207-A603-B51F-70629D5E7FD2}"/>
              </a:ext>
            </a:extLst>
          </p:cNvPr>
          <p:cNvSpPr txBox="1"/>
          <p:nvPr/>
        </p:nvSpPr>
        <p:spPr>
          <a:xfrm>
            <a:off x="898071" y="1620522"/>
            <a:ext cx="102318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 the Top 3 products in each division that have a high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total_sold_quantity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the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fiscal_year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2021? The final output contains these fields, division,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product_code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product,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total_sold_quantity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rank_order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76B7C2-8973-1351-8407-EB015E7A8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71" y="2686525"/>
            <a:ext cx="4588329" cy="3415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588924-F110-EF8C-A88F-7FDAC42A1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483" y="2686525"/>
            <a:ext cx="5364480" cy="34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5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310A25-DF0E-E2D9-DB16-151A5C8E2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080" y="524873"/>
            <a:ext cx="10149840" cy="555120"/>
          </a:xfrm>
        </p:spPr>
        <p:txBody>
          <a:bodyPr/>
          <a:lstStyle/>
          <a:p>
            <a:r>
              <a:rPr lang="en-US" dirty="0"/>
              <a:t>insights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3145F-C768-2BFB-0397-EA7813AC3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56FF0E0-EA4C-509D-AE75-655F1056A9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2367773"/>
              </p:ext>
            </p:extLst>
          </p:nvPr>
        </p:nvGraphicFramePr>
        <p:xfrm>
          <a:off x="704547" y="1457255"/>
          <a:ext cx="2952494" cy="2103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8E1015F-C0F7-35A2-F7F2-26E22E06B7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1367849"/>
              </p:ext>
            </p:extLst>
          </p:nvPr>
        </p:nvGraphicFramePr>
        <p:xfrm>
          <a:off x="4257860" y="1417705"/>
          <a:ext cx="3195319" cy="2103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D011BF0-3E7D-A905-E88B-55A2C4BE7F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1616630"/>
              </p:ext>
            </p:extLst>
          </p:nvPr>
        </p:nvGraphicFramePr>
        <p:xfrm>
          <a:off x="8053998" y="1415273"/>
          <a:ext cx="2952494" cy="2103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58BED3C-805A-31B3-7C17-E0B0A98B9E28}"/>
              </a:ext>
            </a:extLst>
          </p:cNvPr>
          <p:cNvSpPr txBox="1"/>
          <p:nvPr/>
        </p:nvSpPr>
        <p:spPr>
          <a:xfrm>
            <a:off x="455797" y="4083804"/>
            <a:ext cx="34499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top-selling product in the N &amp; S division is the AQ Pen Drive 2 IN 1, with a total quantity sold of 701,373 units. This is significantly higher than the second and third top-selling products in the same division.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BF700-643F-9F2C-065E-77E69468CCA3}"/>
              </a:ext>
            </a:extLst>
          </p:cNvPr>
          <p:cNvSpPr txBox="1"/>
          <p:nvPr/>
        </p:nvSpPr>
        <p:spPr>
          <a:xfrm>
            <a:off x="4257860" y="4083804"/>
            <a:ext cx="344999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 the P &amp; A division, the difference in the quantity sold between the top-selling product (AQ Gamers MS) and the second and third top-selling products (AQ Maxima MS) is relatively small, with a difference of only a few hundred units sold.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FD5421-F9D0-2030-16D6-CE4CC9B505B0}"/>
              </a:ext>
            </a:extLst>
          </p:cNvPr>
          <p:cNvSpPr txBox="1"/>
          <p:nvPr/>
        </p:nvSpPr>
        <p:spPr>
          <a:xfrm>
            <a:off x="8195101" y="4083804"/>
            <a:ext cx="31602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AQ Digit is the top-selling product in the PC division, with a total quantity sold of 17,434 units. However, the difference in quantity sold between the top-selling and second and third top-selling products in this division is relatively small.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0A45FE-B264-2DC6-76B7-EB73ADCC2121}"/>
              </a:ext>
            </a:extLst>
          </p:cNvPr>
          <p:cNvCxnSpPr/>
          <p:nvPr/>
        </p:nvCxnSpPr>
        <p:spPr>
          <a:xfrm>
            <a:off x="3905790" y="1240971"/>
            <a:ext cx="0" cy="4814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1EFB95-9F3F-45F7-E0B6-EFE0F53ACAD1}"/>
              </a:ext>
            </a:extLst>
          </p:cNvPr>
          <p:cNvCxnSpPr/>
          <p:nvPr/>
        </p:nvCxnSpPr>
        <p:spPr>
          <a:xfrm>
            <a:off x="7819053" y="1240971"/>
            <a:ext cx="0" cy="4658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700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3DDD-5E35-46D0-0102-2C296FFD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9" y="70439"/>
            <a:ext cx="12178162" cy="353358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3753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914400"/>
          </a:xfrm>
        </p:spPr>
        <p:txBody>
          <a:bodyPr/>
          <a:lstStyle/>
          <a:p>
            <a:r>
              <a:rPr lang="en-US" b="1" i="0" kern="1200" dirty="0"/>
              <a:t>Company Overview/ Problem statement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975819057"/>
              </p:ext>
            </p:extLst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8A925-F3A2-12F5-393A-70D8E755BD0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1176" y="1614196"/>
            <a:ext cx="11075436" cy="4823925"/>
          </a:xfrm>
        </p:spPr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US" b="1" cap="all" dirty="0">
                <a:latin typeface="+mj-lt"/>
                <a:ea typeface="+mj-ea"/>
                <a:cs typeface="+mj-cs"/>
              </a:rPr>
              <a:t>About company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US" sz="1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Hardware (imaginary company) is one of the leading computer hardware producers in India and well expanded in other countries too.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1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IN" sz="1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Hardwares</a:t>
            </a:r>
            <a:r>
              <a:rPr lang="en-IN" sz="1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supplies electronic goods to the retailers (customers of </a:t>
            </a:r>
            <a:r>
              <a:rPr lang="en-IN" sz="1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IN" sz="1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Hardwares</a:t>
            </a:r>
            <a:r>
              <a:rPr lang="en-IN" sz="1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like </a:t>
            </a:r>
            <a:r>
              <a:rPr lang="en-IN" sz="1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Croma,Best</a:t>
            </a:r>
            <a:r>
              <a:rPr lang="en-IN" sz="1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buy,Amazon,Flipkart</a:t>
            </a:r>
            <a:r>
              <a:rPr lang="en-IN" sz="1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etc., who then sells the goods to the end consumers.</a:t>
            </a:r>
          </a:p>
          <a:p>
            <a:pPr marL="0" indent="0">
              <a:lnSpc>
                <a:spcPct val="130000"/>
              </a:lnSpc>
              <a:buClr>
                <a:schemeClr val="accent1"/>
              </a:buClr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n-US" b="1" cap="all" dirty="0">
                <a:latin typeface="+mj-lt"/>
                <a:ea typeface="+mj-ea"/>
                <a:cs typeface="+mj-cs"/>
              </a:rPr>
              <a:t>Problem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cap="all" dirty="0">
                <a:latin typeface="+mj-lt"/>
                <a:ea typeface="+mj-ea"/>
                <a:cs typeface="+mj-cs"/>
              </a:rPr>
              <a:t>Statement</a:t>
            </a:r>
          </a:p>
          <a:p>
            <a:pPr marL="171450" lvl="1" indent="-1714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management noticed that they do not get enough insights to make quick and smart data-informed decisions. They want to expand their data analytics team by adding several junior data analysts</a:t>
            </a:r>
            <a:r>
              <a:rPr lang="en-US" sz="1400" dirty="0">
                <a:solidFill>
                  <a:schemeClr val="bg2"/>
                </a:solidFill>
              </a:rPr>
              <a:t>. </a:t>
            </a:r>
          </a:p>
          <a:p>
            <a:pPr marL="0" lvl="1" indent="0">
              <a:buClr>
                <a:schemeClr val="accent1"/>
              </a:buClr>
              <a:buNone/>
            </a:pPr>
            <a:endParaRPr lang="en-US" sz="1200" dirty="0">
              <a:solidFill>
                <a:schemeClr val="bg2"/>
              </a:solidFill>
            </a:endParaRPr>
          </a:p>
          <a:p>
            <a:pPr marL="0" lvl="1" indent="0">
              <a:buClr>
                <a:schemeClr val="accent1"/>
              </a:buClr>
              <a:buNone/>
            </a:pPr>
            <a:r>
              <a:rPr lang="en-US" sz="1800" b="1" cap="all" dirty="0">
                <a:latin typeface="+mj-lt"/>
                <a:ea typeface="+mj-ea"/>
                <a:cs typeface="+mj-cs"/>
              </a:rPr>
              <a:t>Task</a:t>
            </a:r>
          </a:p>
          <a:p>
            <a:pPr marL="171450" lvl="1" indent="-1714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There are 10 ad hoc requests to run a SQL query to answer these requests</a:t>
            </a:r>
            <a:r>
              <a:rPr lang="en-US" sz="1400" dirty="0">
                <a:solidFill>
                  <a:schemeClr val="bg2"/>
                </a:solidFill>
              </a:rPr>
              <a:t>. </a:t>
            </a:r>
          </a:p>
          <a:p>
            <a:pPr marL="283464"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target audience of this Project is top-level management – and  create a presentation to show the insights.</a:t>
            </a:r>
          </a:p>
          <a:p>
            <a:endParaRPr lang="en-US" sz="1400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596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882" y="617537"/>
            <a:ext cx="10149840" cy="914400"/>
          </a:xfrm>
        </p:spPr>
        <p:txBody>
          <a:bodyPr/>
          <a:lstStyle/>
          <a:p>
            <a:r>
              <a:rPr lang="en-US" sz="1800" b="1" dirty="0" err="1"/>
              <a:t>Atliq’s</a:t>
            </a:r>
            <a:r>
              <a:rPr lang="en-US" sz="1800" b="1" dirty="0"/>
              <a:t> business  markets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D67652-BA6D-E73C-857D-2796556AB10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8"/>
          <a:stretch>
            <a:fillRect/>
          </a:stretch>
        </p:blipFill>
        <p:spPr>
          <a:xfrm>
            <a:off x="1401756" y="1689100"/>
            <a:ext cx="8942401" cy="46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8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914400"/>
          </a:xfrm>
        </p:spPr>
        <p:txBody>
          <a:bodyPr/>
          <a:lstStyle/>
          <a:p>
            <a:r>
              <a:rPr lang="en-US" b="1" kern="1200" dirty="0" err="1"/>
              <a:t>Atliq’s</a:t>
            </a:r>
            <a:r>
              <a:rPr lang="en-US" b="1" kern="1200" dirty="0"/>
              <a:t>  P</a:t>
            </a:r>
            <a:r>
              <a:rPr lang="en-US" sz="1800" b="1" dirty="0"/>
              <a:t>roducts</a:t>
            </a:r>
            <a:br>
              <a:rPr lang="en-US" sz="1800" b="1" dirty="0"/>
            </a:b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BDBD41-99AF-58AC-1646-A552084D3437}"/>
              </a:ext>
            </a:extLst>
          </p:cNvPr>
          <p:cNvSpPr/>
          <p:nvPr/>
        </p:nvSpPr>
        <p:spPr>
          <a:xfrm>
            <a:off x="1389888" y="2363724"/>
            <a:ext cx="786384" cy="3749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1F259D-38C2-3C95-6114-6181276AC04A}"/>
              </a:ext>
            </a:extLst>
          </p:cNvPr>
          <p:cNvSpPr/>
          <p:nvPr/>
        </p:nvSpPr>
        <p:spPr>
          <a:xfrm>
            <a:off x="5535660" y="2363724"/>
            <a:ext cx="786384" cy="3749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P&amp;A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D8797D-7176-2F5A-78E5-F94A952B51AA}"/>
              </a:ext>
            </a:extLst>
          </p:cNvPr>
          <p:cNvSpPr/>
          <p:nvPr/>
        </p:nvSpPr>
        <p:spPr>
          <a:xfrm>
            <a:off x="9916367" y="2363724"/>
            <a:ext cx="786384" cy="3749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N&amp;S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809667-0424-FD75-FF50-436D1A70E8A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783080" y="2738628"/>
            <a:ext cx="0" cy="626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4D2A17-CA87-FD1A-A210-1EC05EBA4A7C}"/>
              </a:ext>
            </a:extLst>
          </p:cNvPr>
          <p:cNvCxnSpPr>
            <a:cxnSpLocks/>
          </p:cNvCxnSpPr>
          <p:nvPr/>
        </p:nvCxnSpPr>
        <p:spPr>
          <a:xfrm>
            <a:off x="1154954" y="3361944"/>
            <a:ext cx="12123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A999BB-027D-F275-8D9D-DEF1F9D7D3D7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4603434" y="3376040"/>
            <a:ext cx="2216126" cy="4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6B2F7B-0AFD-F4F6-FAC5-11B78CDB4FAA}"/>
              </a:ext>
            </a:extLst>
          </p:cNvPr>
          <p:cNvCxnSpPr>
            <a:cxnSpLocks/>
          </p:cNvCxnSpPr>
          <p:nvPr/>
        </p:nvCxnSpPr>
        <p:spPr>
          <a:xfrm>
            <a:off x="9253349" y="3361944"/>
            <a:ext cx="2105531" cy="9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58DB6B-9C15-3F7E-A8A9-B180F353EE35}"/>
              </a:ext>
            </a:extLst>
          </p:cNvPr>
          <p:cNvCxnSpPr>
            <a:cxnSpLocks/>
          </p:cNvCxnSpPr>
          <p:nvPr/>
        </p:nvCxnSpPr>
        <p:spPr>
          <a:xfrm>
            <a:off x="10318703" y="2748534"/>
            <a:ext cx="0" cy="623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88E876C-499E-62FD-19E6-01EF17DFE5DF}"/>
              </a:ext>
            </a:extLst>
          </p:cNvPr>
          <p:cNvSpPr/>
          <p:nvPr/>
        </p:nvSpPr>
        <p:spPr>
          <a:xfrm>
            <a:off x="533571" y="3247644"/>
            <a:ext cx="941816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Desktop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D8670-EF47-E59B-8962-C6981BF76DD4}"/>
              </a:ext>
            </a:extLst>
          </p:cNvPr>
          <p:cNvSpPr/>
          <p:nvPr/>
        </p:nvSpPr>
        <p:spPr>
          <a:xfrm>
            <a:off x="2123043" y="3247644"/>
            <a:ext cx="941816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Notebook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17DD12-AF8D-12A9-1FD0-F76E5455B01B}"/>
              </a:ext>
            </a:extLst>
          </p:cNvPr>
          <p:cNvSpPr/>
          <p:nvPr/>
        </p:nvSpPr>
        <p:spPr>
          <a:xfrm>
            <a:off x="4603434" y="3249167"/>
            <a:ext cx="1065594" cy="2537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Peripherals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2F8140-2470-DBEE-B54C-242258932EF8}"/>
              </a:ext>
            </a:extLst>
          </p:cNvPr>
          <p:cNvSpPr/>
          <p:nvPr/>
        </p:nvSpPr>
        <p:spPr>
          <a:xfrm>
            <a:off x="6185963" y="3254502"/>
            <a:ext cx="1063301" cy="2484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Accessories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932C3D-9CC8-1E80-19AE-6047903155BA}"/>
              </a:ext>
            </a:extLst>
          </p:cNvPr>
          <p:cNvSpPr/>
          <p:nvPr/>
        </p:nvSpPr>
        <p:spPr>
          <a:xfrm>
            <a:off x="9084943" y="3247644"/>
            <a:ext cx="941816" cy="2552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Networking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AE1D9E-67BE-87E7-68C1-13671C619A85}"/>
              </a:ext>
            </a:extLst>
          </p:cNvPr>
          <p:cNvSpPr/>
          <p:nvPr/>
        </p:nvSpPr>
        <p:spPr>
          <a:xfrm>
            <a:off x="10642822" y="3254502"/>
            <a:ext cx="941817" cy="2583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Storage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40A858-1EDB-A9E2-47BA-6040B3F4E944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998974" y="3496056"/>
            <a:ext cx="3215" cy="643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0086799-80CF-5D74-B7AE-22C94F2C3B07}"/>
              </a:ext>
            </a:extLst>
          </p:cNvPr>
          <p:cNvSpPr/>
          <p:nvPr/>
        </p:nvSpPr>
        <p:spPr>
          <a:xfrm>
            <a:off x="533571" y="4139942"/>
            <a:ext cx="937236" cy="19034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1.Business desktop</a:t>
            </a:r>
            <a:br>
              <a:rPr lang="en-IN" sz="1000" dirty="0"/>
            </a:br>
            <a:br>
              <a:rPr lang="en-IN" sz="1000" dirty="0"/>
            </a:br>
            <a:r>
              <a:rPr lang="en-IN" sz="1000" dirty="0"/>
              <a:t>2.Personal desktop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7C9817-F739-4EEA-4478-3910D3B8D472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2591661" y="3476244"/>
            <a:ext cx="2290" cy="662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57E47FC-4406-F478-25A1-04DAF3FE6493}"/>
              </a:ext>
            </a:extLst>
          </p:cNvPr>
          <p:cNvSpPr/>
          <p:nvPr/>
        </p:nvSpPr>
        <p:spPr>
          <a:xfrm>
            <a:off x="2118463" y="4139184"/>
            <a:ext cx="946396" cy="19065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1.Gaming laptop</a:t>
            </a:r>
            <a:br>
              <a:rPr lang="en-IN" sz="1000" dirty="0"/>
            </a:br>
            <a:br>
              <a:rPr lang="en-IN" sz="1000" dirty="0"/>
            </a:br>
            <a:r>
              <a:rPr lang="en-IN" sz="1000" dirty="0"/>
              <a:t>2.Personal laptop</a:t>
            </a:r>
            <a:br>
              <a:rPr lang="en-IN" sz="1000" dirty="0"/>
            </a:br>
            <a:br>
              <a:rPr lang="en-IN" sz="1000" dirty="0"/>
            </a:br>
            <a:r>
              <a:rPr lang="en-IN" sz="1000" dirty="0"/>
              <a:t>3.Business laptop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4644D2-81FC-EC9D-460E-D6BFC965A1F4}"/>
              </a:ext>
            </a:extLst>
          </p:cNvPr>
          <p:cNvSpPr/>
          <p:nvPr/>
        </p:nvSpPr>
        <p:spPr>
          <a:xfrm>
            <a:off x="4595538" y="4139183"/>
            <a:ext cx="1065594" cy="19034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1.Graphics card</a:t>
            </a:r>
            <a:br>
              <a:rPr lang="en-IN" sz="1000" dirty="0"/>
            </a:br>
            <a:br>
              <a:rPr lang="en-IN" sz="1000" dirty="0"/>
            </a:br>
            <a:r>
              <a:rPr lang="en-IN" sz="1000" dirty="0"/>
              <a:t>2.Internal HDD</a:t>
            </a:r>
            <a:br>
              <a:rPr lang="en-IN" sz="1000" dirty="0"/>
            </a:br>
            <a:br>
              <a:rPr lang="en-IN" sz="1000" dirty="0"/>
            </a:br>
            <a:r>
              <a:rPr lang="en-IN" sz="1000" dirty="0"/>
              <a:t>3.Mother board</a:t>
            </a:r>
            <a:br>
              <a:rPr lang="en-IN" sz="1000" dirty="0"/>
            </a:br>
            <a:br>
              <a:rPr lang="en-IN" sz="1000" dirty="0"/>
            </a:br>
            <a:r>
              <a:rPr lang="en-IN" sz="1000" dirty="0"/>
              <a:t>4.Processors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3BD90A-ABD7-006B-BD1E-6554031A773B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6709764" y="3510534"/>
            <a:ext cx="5556" cy="63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AEBB450-D91C-4169-FC86-594EA2D940A9}"/>
              </a:ext>
            </a:extLst>
          </p:cNvPr>
          <p:cNvCxnSpPr>
            <a:cxnSpLocks/>
          </p:cNvCxnSpPr>
          <p:nvPr/>
        </p:nvCxnSpPr>
        <p:spPr>
          <a:xfrm flipH="1">
            <a:off x="5131651" y="3487674"/>
            <a:ext cx="4580" cy="665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379EEDA-4072-1570-7FFF-1A13C9CA21A5}"/>
              </a:ext>
            </a:extLst>
          </p:cNvPr>
          <p:cNvSpPr/>
          <p:nvPr/>
        </p:nvSpPr>
        <p:spPr>
          <a:xfrm>
            <a:off x="6183670" y="4146425"/>
            <a:ext cx="1063299" cy="189927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1.Battery</a:t>
            </a:r>
            <a:br>
              <a:rPr lang="en-IN" sz="1000" dirty="0"/>
            </a:br>
            <a:br>
              <a:rPr lang="en-IN" sz="1000" dirty="0"/>
            </a:br>
            <a:r>
              <a:rPr lang="en-IN" sz="1000" dirty="0"/>
              <a:t>2.Keyboard</a:t>
            </a:r>
            <a:br>
              <a:rPr lang="en-IN" sz="1000" dirty="0"/>
            </a:br>
            <a:br>
              <a:rPr lang="en-IN" sz="1000" dirty="0"/>
            </a:br>
            <a:r>
              <a:rPr lang="en-IN" sz="1000" dirty="0"/>
              <a:t>3.Mouse</a:t>
            </a:r>
            <a:br>
              <a:rPr lang="en-IN" sz="1000" dirty="0"/>
            </a:br>
            <a:br>
              <a:rPr lang="en-IN" sz="1000" dirty="0"/>
            </a:br>
            <a:endParaRPr lang="en-IN" sz="10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E13E5A1-3865-E800-A467-FFA1E42A3E06}"/>
              </a:ext>
            </a:extLst>
          </p:cNvPr>
          <p:cNvSpPr/>
          <p:nvPr/>
        </p:nvSpPr>
        <p:spPr>
          <a:xfrm>
            <a:off x="9084937" y="4139183"/>
            <a:ext cx="941816" cy="18992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1.WiFi extender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0D592E-60BA-0C51-7BB1-EB044785A063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9555845" y="3487674"/>
            <a:ext cx="4" cy="651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8336ACD-36D5-B5A9-0409-E2E26543A1B1}"/>
              </a:ext>
            </a:extLst>
          </p:cNvPr>
          <p:cNvSpPr/>
          <p:nvPr/>
        </p:nvSpPr>
        <p:spPr>
          <a:xfrm>
            <a:off x="10659236" y="4146423"/>
            <a:ext cx="946397" cy="189927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1.External SSD</a:t>
            </a:r>
            <a:br>
              <a:rPr lang="en-IN" sz="1000" dirty="0"/>
            </a:br>
            <a:br>
              <a:rPr lang="en-IN" sz="1000" dirty="0"/>
            </a:br>
            <a:r>
              <a:rPr lang="en-IN" sz="1000" dirty="0"/>
              <a:t>2.USB Flash drive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76A5FF-B491-D065-5DE9-9873513BEB5E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1132435" y="3510534"/>
            <a:ext cx="0" cy="63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1E09769-A8EB-A74C-D9AE-6433E32221B3}"/>
              </a:ext>
            </a:extLst>
          </p:cNvPr>
          <p:cNvCxnSpPr>
            <a:cxnSpLocks/>
          </p:cNvCxnSpPr>
          <p:nvPr/>
        </p:nvCxnSpPr>
        <p:spPr>
          <a:xfrm>
            <a:off x="5928852" y="2752343"/>
            <a:ext cx="0" cy="626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151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914400"/>
          </a:xfrm>
        </p:spPr>
        <p:txBody>
          <a:bodyPr/>
          <a:lstStyle/>
          <a:p>
            <a:r>
              <a:rPr lang="en-US" b="1" i="0" kern="1200" dirty="0"/>
              <a:t>data inputs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0FBF13-67C1-831E-FAE5-9E092D7EAE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203650" y="1959429"/>
            <a:ext cx="9433248" cy="382443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Contains 2020 – 2021 Fiscal year data available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dim_customer</a:t>
            </a:r>
            <a:endParaRPr lang="en-US" sz="1400" dirty="0">
              <a:solidFill>
                <a:schemeClr val="bg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dim_product</a:t>
            </a:r>
            <a:endParaRPr lang="en-US" sz="1400" dirty="0">
              <a:solidFill>
                <a:schemeClr val="bg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fact_gross_price</a:t>
            </a:r>
            <a:endParaRPr lang="en-US" sz="1400" dirty="0">
              <a:solidFill>
                <a:schemeClr val="bg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fact_manufacturing_cost</a:t>
            </a:r>
            <a:endParaRPr lang="en-US" sz="1400" dirty="0">
              <a:solidFill>
                <a:schemeClr val="bg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fact_pre_invoice_deductions</a:t>
            </a:r>
            <a:endParaRPr lang="en-US" sz="1400" dirty="0">
              <a:solidFill>
                <a:schemeClr val="bg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fact_sales_monthly</a:t>
            </a:r>
            <a:endParaRPr lang="en-US" sz="1400" dirty="0">
              <a:solidFill>
                <a:schemeClr val="bg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462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914400"/>
          </a:xfrm>
        </p:spPr>
        <p:txBody>
          <a:bodyPr/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kern="1200" dirty="0"/>
              <a:t>A</a:t>
            </a:r>
            <a:r>
              <a:rPr lang="en-US" b="1" dirty="0"/>
              <a:t>d-hoc request along with the result, visualization and insights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REQUEST NO : 01</a:t>
            </a:r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83863852"/>
              </p:ext>
            </p:extLst>
          </p:nvPr>
        </p:nvGraphicFramePr>
        <p:xfrm>
          <a:off x="867747" y="3533682"/>
          <a:ext cx="5047861" cy="866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0FBF13-67C1-831E-FAE5-9E092D7EAE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62037" y="1125607"/>
            <a:ext cx="9136322" cy="1133968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IN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IN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the list of markets in which customer </a:t>
            </a:r>
            <a:r>
              <a:rPr lang="en-IN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IN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Exclusive operates it’s business in the APAC region.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3B41DC-FA19-53AE-F78C-2DCE8F98AB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123" y="2841810"/>
            <a:ext cx="4207289" cy="866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925F88-1485-00C6-4119-6C45EDB9EDD2}"/>
              </a:ext>
            </a:extLst>
          </p:cNvPr>
          <p:cNvSpPr txBox="1"/>
          <p:nvPr/>
        </p:nvSpPr>
        <p:spPr>
          <a:xfrm>
            <a:off x="-102444" y="2366026"/>
            <a:ext cx="5732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u="sng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D65A0-D346-F323-3CCC-FF66886E4A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3839" y="4115918"/>
            <a:ext cx="3088441" cy="2000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78994D-9FD7-A5E4-4F9B-5867B8D25B5B}"/>
              </a:ext>
            </a:extLst>
          </p:cNvPr>
          <p:cNvSpPr txBox="1"/>
          <p:nvPr/>
        </p:nvSpPr>
        <p:spPr>
          <a:xfrm>
            <a:off x="1808113" y="3727646"/>
            <a:ext cx="181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>
                <a:solidFill>
                  <a:schemeClr val="bg1"/>
                </a:solidFill>
              </a:rPr>
              <a:t>Result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B85D0-B4A2-56CB-57E7-01A0F77B95C1}"/>
              </a:ext>
            </a:extLst>
          </p:cNvPr>
          <p:cNvSpPr txBox="1">
            <a:spLocks/>
          </p:cNvSpPr>
          <p:nvPr/>
        </p:nvSpPr>
        <p:spPr>
          <a:xfrm>
            <a:off x="6646814" y="2456061"/>
            <a:ext cx="4830182" cy="3857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           </a:t>
            </a:r>
            <a:r>
              <a:rPr lang="en-I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INSIGHTS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Exclusive has the most stores-8 in APAC region followed by 6 in EU and 2 in NA.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C95A4A-37A7-D386-C179-0BDB58F844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1726" y="3423697"/>
            <a:ext cx="4830182" cy="268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16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3" y="536562"/>
            <a:ext cx="10149840" cy="914400"/>
          </a:xfrm>
        </p:spPr>
        <p:txBody>
          <a:bodyPr/>
          <a:lstStyle/>
          <a:p>
            <a:r>
              <a:rPr lang="en-US" b="1" i="0" kern="1200" dirty="0"/>
              <a:t>REQUEST NO : 02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B6765-7E4C-61F1-D098-44652E787E6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79488" y="1763486"/>
            <a:ext cx="10150475" cy="4020375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the percentage of unique product increase in 2021 vs. 2020? The final output contains these fields, unique_products_2020 unique_products_2021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percentage_chg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IN" b="1" i="1" u="sng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IN" sz="1800" b="1" dirty="0">
                <a:solidFill>
                  <a:schemeClr val="bg1"/>
                </a:solidFill>
              </a:rPr>
              <a:t>                                    </a:t>
            </a:r>
            <a:r>
              <a:rPr lang="en-IN" sz="1800" b="1" i="1" u="sng" dirty="0">
                <a:solidFill>
                  <a:schemeClr val="bg1"/>
                </a:solidFill>
              </a:rPr>
              <a:t>Query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36A6D6-B60A-C2A2-D9D9-7E58E2C97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488" y="2873599"/>
            <a:ext cx="5964442" cy="30782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300196-32B9-C22B-C75D-E0EE3D13AF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1183" y="3313785"/>
            <a:ext cx="4208106" cy="733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27A4FD-BE58-F78C-FAF3-DE093B0420D2}"/>
              </a:ext>
            </a:extLst>
          </p:cNvPr>
          <p:cNvSpPr txBox="1"/>
          <p:nvPr/>
        </p:nvSpPr>
        <p:spPr>
          <a:xfrm>
            <a:off x="8440783" y="2384747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i="1" u="sng" dirty="0">
                <a:solidFill>
                  <a:schemeClr val="bg1"/>
                </a:solidFill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844719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2037" y="544821"/>
            <a:ext cx="10149840" cy="914400"/>
          </a:xfrm>
        </p:spPr>
        <p:txBody>
          <a:bodyPr/>
          <a:lstStyle/>
          <a:p>
            <a:r>
              <a:rPr lang="en-US" b="1" i="0" kern="1200" dirty="0"/>
              <a:t>INSIGHTS</a:t>
            </a:r>
            <a:br>
              <a:rPr lang="en-US" b="1" kern="1200" dirty="0"/>
            </a:br>
            <a:endParaRPr lang="en-US" dirty="0"/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866859105"/>
              </p:ext>
            </p:extLst>
          </p:nvPr>
        </p:nvGraphicFramePr>
        <p:xfrm>
          <a:off x="1062037" y="1819470"/>
          <a:ext cx="4810126" cy="3963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76E33-84CC-161B-E0BB-D8CB118AAC5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71796" y="2164702"/>
            <a:ext cx="5858167" cy="36191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 is </a:t>
            </a:r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36.33%</a:t>
            </a: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increase in unique products from  2020-</a:t>
            </a:r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245</a:t>
            </a: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2021-</a:t>
            </a:r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334 </a:t>
            </a: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b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IN" sz="14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Launching </a:t>
            </a:r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89</a:t>
            </a: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new products in a year is a positive sign, signalling not only business growth but also pro active response to market demands and a commitment to innovation.</a:t>
            </a:r>
            <a:endParaRPr lang="en-US" sz="1400" dirty="0"/>
          </a:p>
        </p:txBody>
      </p:sp>
      <p:sp>
        <p:nvSpPr>
          <p:cNvPr id="56" name="Google Shape;412;p29">
            <a:extLst>
              <a:ext uri="{FF2B5EF4-FFF2-40B4-BE49-F238E27FC236}">
                <a16:creationId xmlns:a16="http://schemas.microsoft.com/office/drawing/2014/main" id="{D7AC55E7-EBD4-3D49-B426-484C47EFC491}"/>
              </a:ext>
            </a:extLst>
          </p:cNvPr>
          <p:cNvSpPr txBox="1"/>
          <p:nvPr/>
        </p:nvSpPr>
        <p:spPr>
          <a:xfrm>
            <a:off x="1437106" y="208819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Barlow Light"/>
                <a:ea typeface="Barlow Light"/>
                <a:cs typeface="Barlow Light"/>
                <a:sym typeface="Barlow Light"/>
              </a:rPr>
              <a:t>400</a:t>
            </a:r>
            <a:endParaRPr sz="1000" dirty="0">
              <a:solidFill>
                <a:schemeClr val="bg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Barlow Light"/>
                <a:ea typeface="Barlow Light"/>
                <a:cs typeface="Barlow Light"/>
                <a:sym typeface="Barlow Light"/>
              </a:rPr>
              <a:t>300</a:t>
            </a:r>
            <a:endParaRPr sz="1000" dirty="0">
              <a:solidFill>
                <a:schemeClr val="bg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Barlow Light"/>
                <a:ea typeface="Barlow Light"/>
                <a:cs typeface="Barlow Light"/>
                <a:sym typeface="Barlow Light"/>
              </a:rPr>
              <a:t>200</a:t>
            </a:r>
            <a:endParaRPr sz="1000" dirty="0">
              <a:solidFill>
                <a:schemeClr val="bg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Barlow Light"/>
                <a:ea typeface="Barlow Light"/>
                <a:cs typeface="Barlow Light"/>
                <a:sym typeface="Barlow Light"/>
              </a:rPr>
              <a:t>100</a:t>
            </a:r>
            <a:endParaRPr sz="1000" dirty="0">
              <a:solidFill>
                <a:schemeClr val="bg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Barlow Light"/>
                <a:ea typeface="Barlow Light"/>
                <a:cs typeface="Barlow Light"/>
                <a:sym typeface="Barlow Light"/>
              </a:rPr>
              <a:t>0</a:t>
            </a:r>
            <a:endParaRPr sz="1000" dirty="0">
              <a:solidFill>
                <a:schemeClr val="bg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E39405-8909-17BE-9A4E-15E9AF06B85C}"/>
              </a:ext>
            </a:extLst>
          </p:cNvPr>
          <p:cNvSpPr txBox="1"/>
          <p:nvPr/>
        </p:nvSpPr>
        <p:spPr>
          <a:xfrm>
            <a:off x="1482226" y="5590530"/>
            <a:ext cx="286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nique products in FY2020 &amp; 2021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0CC5A2C-CA10-2034-64D1-0AC18D19549E}"/>
              </a:ext>
            </a:extLst>
          </p:cNvPr>
          <p:cNvGrpSpPr/>
          <p:nvPr/>
        </p:nvGrpSpPr>
        <p:grpSpPr>
          <a:xfrm>
            <a:off x="2097750" y="3065081"/>
            <a:ext cx="613458" cy="2290672"/>
            <a:chOff x="6898514" y="1713045"/>
            <a:chExt cx="613458" cy="2290672"/>
          </a:xfrm>
        </p:grpSpPr>
        <p:sp>
          <p:nvSpPr>
            <p:cNvPr id="59" name="Google Shape;417;p29">
              <a:extLst>
                <a:ext uri="{FF2B5EF4-FFF2-40B4-BE49-F238E27FC236}">
                  <a16:creationId xmlns:a16="http://schemas.microsoft.com/office/drawing/2014/main" id="{6C757C7F-FBA8-21DB-66CF-2036ACC8BCF2}"/>
                </a:ext>
              </a:extLst>
            </p:cNvPr>
            <p:cNvSpPr/>
            <p:nvPr/>
          </p:nvSpPr>
          <p:spPr>
            <a:xfrm>
              <a:off x="7070870" y="1921728"/>
              <a:ext cx="233700" cy="17946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BD565F3-2898-8453-AC16-5D26885A6E19}"/>
                </a:ext>
              </a:extLst>
            </p:cNvPr>
            <p:cNvSpPr txBox="1"/>
            <p:nvPr/>
          </p:nvSpPr>
          <p:spPr>
            <a:xfrm>
              <a:off x="6898514" y="3757496"/>
              <a:ext cx="6134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FY2020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295F76D-D168-EC7C-34D3-525523B11BAB}"/>
                </a:ext>
              </a:extLst>
            </p:cNvPr>
            <p:cNvSpPr txBox="1"/>
            <p:nvPr/>
          </p:nvSpPr>
          <p:spPr>
            <a:xfrm>
              <a:off x="6972925" y="1713045"/>
              <a:ext cx="413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245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476A2A5-4C04-640A-3608-CA65D90E1937}"/>
              </a:ext>
            </a:extLst>
          </p:cNvPr>
          <p:cNvGrpSpPr/>
          <p:nvPr/>
        </p:nvGrpSpPr>
        <p:grpSpPr>
          <a:xfrm>
            <a:off x="2725938" y="2515424"/>
            <a:ext cx="613458" cy="2849287"/>
            <a:chOff x="7233899" y="1051426"/>
            <a:chExt cx="613458" cy="2849287"/>
          </a:xfrm>
        </p:grpSpPr>
        <p:sp>
          <p:nvSpPr>
            <p:cNvPr id="63" name="Google Shape;418;p29">
              <a:extLst>
                <a:ext uri="{FF2B5EF4-FFF2-40B4-BE49-F238E27FC236}">
                  <a16:creationId xmlns:a16="http://schemas.microsoft.com/office/drawing/2014/main" id="{E2B44D5E-CD1A-AFAC-C3D2-CD019BDD377A}"/>
                </a:ext>
              </a:extLst>
            </p:cNvPr>
            <p:cNvSpPr/>
            <p:nvPr/>
          </p:nvSpPr>
          <p:spPr>
            <a:xfrm>
              <a:off x="7423778" y="1268891"/>
              <a:ext cx="233701" cy="23276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A5F86FA-9E73-A22D-69C2-D130E02924FE}"/>
                </a:ext>
              </a:extLst>
            </p:cNvPr>
            <p:cNvSpPr txBox="1"/>
            <p:nvPr/>
          </p:nvSpPr>
          <p:spPr>
            <a:xfrm>
              <a:off x="7233899" y="3654492"/>
              <a:ext cx="6134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FY2021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5EA2EC8-6C61-F47F-0B50-7FD790AFF5E0}"/>
                </a:ext>
              </a:extLst>
            </p:cNvPr>
            <p:cNvSpPr txBox="1"/>
            <p:nvPr/>
          </p:nvSpPr>
          <p:spPr>
            <a:xfrm>
              <a:off x="7333822" y="1051426"/>
              <a:ext cx="413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334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A250EF5-A29F-019B-9C55-38F553A2752F}"/>
              </a:ext>
            </a:extLst>
          </p:cNvPr>
          <p:cNvGrpSpPr/>
          <p:nvPr/>
        </p:nvGrpSpPr>
        <p:grpSpPr>
          <a:xfrm>
            <a:off x="3511837" y="4455213"/>
            <a:ext cx="428025" cy="599418"/>
            <a:chOff x="7460375" y="3095037"/>
            <a:chExt cx="428025" cy="599418"/>
          </a:xfrm>
        </p:grpSpPr>
        <p:sp>
          <p:nvSpPr>
            <p:cNvPr id="67" name="Google Shape;416;p29">
              <a:extLst>
                <a:ext uri="{FF2B5EF4-FFF2-40B4-BE49-F238E27FC236}">
                  <a16:creationId xmlns:a16="http://schemas.microsoft.com/office/drawing/2014/main" id="{5CA09D49-D827-36F4-0B14-7F7BCBF50B32}"/>
                </a:ext>
              </a:extLst>
            </p:cNvPr>
            <p:cNvSpPr/>
            <p:nvPr/>
          </p:nvSpPr>
          <p:spPr>
            <a:xfrm>
              <a:off x="7596780" y="3304131"/>
              <a:ext cx="233700" cy="3903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9E67F23-41AE-5520-FAF6-A0ED5DBA9289}"/>
                </a:ext>
              </a:extLst>
            </p:cNvPr>
            <p:cNvGrpSpPr/>
            <p:nvPr/>
          </p:nvGrpSpPr>
          <p:grpSpPr>
            <a:xfrm>
              <a:off x="7460375" y="3095037"/>
              <a:ext cx="428025" cy="246221"/>
              <a:chOff x="6140119" y="3102779"/>
              <a:chExt cx="428025" cy="246221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653279-AEEC-B373-D109-508A6F9E70FA}"/>
                  </a:ext>
                </a:extLst>
              </p:cNvPr>
              <p:cNvSpPr txBox="1"/>
              <p:nvPr/>
            </p:nvSpPr>
            <p:spPr>
              <a:xfrm>
                <a:off x="6140119" y="3102779"/>
                <a:ext cx="4136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36%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537A4D51-4A80-A1E0-A101-23429F109094}"/>
                  </a:ext>
                </a:extLst>
              </p:cNvPr>
              <p:cNvSpPr/>
              <p:nvPr/>
            </p:nvSpPr>
            <p:spPr>
              <a:xfrm>
                <a:off x="6476704" y="3173716"/>
                <a:ext cx="91440" cy="91440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FD03C31-86BC-7775-FEF6-5586D8E72F72}"/>
              </a:ext>
            </a:extLst>
          </p:cNvPr>
          <p:cNvSpPr txBox="1"/>
          <p:nvPr/>
        </p:nvSpPr>
        <p:spPr>
          <a:xfrm>
            <a:off x="3394919" y="5096616"/>
            <a:ext cx="10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Percentage %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6C0A574-8C86-BC00-7686-5FE3FC9612ED}"/>
              </a:ext>
            </a:extLst>
          </p:cNvPr>
          <p:cNvCxnSpPr/>
          <p:nvPr/>
        </p:nvCxnSpPr>
        <p:spPr>
          <a:xfrm>
            <a:off x="1784271" y="4292082"/>
            <a:ext cx="2671708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7162D1E-0B27-B6B5-9699-DAECD1C8B09A}"/>
              </a:ext>
            </a:extLst>
          </p:cNvPr>
          <p:cNvCxnSpPr/>
          <p:nvPr/>
        </p:nvCxnSpPr>
        <p:spPr>
          <a:xfrm>
            <a:off x="1784271" y="3592286"/>
            <a:ext cx="2671708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A9E283D-5E51-523D-52C5-E1899AADF448}"/>
              </a:ext>
            </a:extLst>
          </p:cNvPr>
          <p:cNvCxnSpPr/>
          <p:nvPr/>
        </p:nvCxnSpPr>
        <p:spPr>
          <a:xfrm>
            <a:off x="1784271" y="2864498"/>
            <a:ext cx="2671708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DCD5C22-8D13-1D62-27E0-D177A45FFEDC}"/>
              </a:ext>
            </a:extLst>
          </p:cNvPr>
          <p:cNvCxnSpPr/>
          <p:nvPr/>
        </p:nvCxnSpPr>
        <p:spPr>
          <a:xfrm>
            <a:off x="1746406" y="2164702"/>
            <a:ext cx="2709573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49468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7670762_wac_SD_V12" id="{7A12FC3B-6876-4B64-BD29-85411680474D}" vid="{FAF419BD-AB88-4BA8-B634-A11C4B16F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A918A9-726B-4A91-8209-236B8401AF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C01411-FC44-465B-AE6A-48D4493414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381</TotalTime>
  <Words>1473</Words>
  <Application>Microsoft Office PowerPoint</Application>
  <PresentationFormat>Widescreen</PresentationFormat>
  <Paragraphs>172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Barlow Light</vt:lpstr>
      <vt:lpstr>Calibri</vt:lpstr>
      <vt:lpstr>Century Gothic</vt:lpstr>
      <vt:lpstr>Segoe UI</vt:lpstr>
      <vt:lpstr>Wingdings</vt:lpstr>
      <vt:lpstr>Custom</vt:lpstr>
      <vt:lpstr>Consumer Goods Ad-hoc Insights </vt:lpstr>
      <vt:lpstr>agenda</vt:lpstr>
      <vt:lpstr>Company Overview/ Problem statement </vt:lpstr>
      <vt:lpstr>Atliq’s business  markets </vt:lpstr>
      <vt:lpstr>Atliq’s  Products  </vt:lpstr>
      <vt:lpstr>data inputs </vt:lpstr>
      <vt:lpstr>Ad-hoc request along with the result, visualization and insights  REQUEST NO : 01</vt:lpstr>
      <vt:lpstr>REQUEST NO : 02 </vt:lpstr>
      <vt:lpstr>INSIGHTS </vt:lpstr>
      <vt:lpstr>request no : 03 </vt:lpstr>
      <vt:lpstr>insights </vt:lpstr>
      <vt:lpstr>request no : 04 </vt:lpstr>
      <vt:lpstr>insights </vt:lpstr>
      <vt:lpstr>request no : 05 </vt:lpstr>
      <vt:lpstr>REQUEST NO : 06 </vt:lpstr>
      <vt:lpstr>INSIGHTS  </vt:lpstr>
      <vt:lpstr>request no : 07 </vt:lpstr>
      <vt:lpstr>insights </vt:lpstr>
      <vt:lpstr>request no : 08  </vt:lpstr>
      <vt:lpstr>insights </vt:lpstr>
      <vt:lpstr>request no : 09 </vt:lpstr>
      <vt:lpstr>insights </vt:lpstr>
      <vt:lpstr>request no: 10 </vt:lpstr>
      <vt:lpstr>insights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SHUBHAM SARPATE</dc:creator>
  <cp:lastModifiedBy>SHUBHAM SARPATE</cp:lastModifiedBy>
  <cp:revision>5</cp:revision>
  <dcterms:created xsi:type="dcterms:W3CDTF">2025-09-16T16:38:20Z</dcterms:created>
  <dcterms:modified xsi:type="dcterms:W3CDTF">2025-09-19T10:30:51Z</dcterms:modified>
</cp:coreProperties>
</file>